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57" r:id="rId3"/>
    <p:sldId id="266" r:id="rId4"/>
    <p:sldId id="258" r:id="rId5"/>
    <p:sldId id="272" r:id="rId6"/>
    <p:sldId id="267" r:id="rId7"/>
    <p:sldId id="259" r:id="rId8"/>
    <p:sldId id="269" r:id="rId9"/>
    <p:sldId id="260" r:id="rId10"/>
    <p:sldId id="261" r:id="rId11"/>
    <p:sldId id="262" r:id="rId12"/>
    <p:sldId id="271" r:id="rId13"/>
    <p:sldId id="273" r:id="rId14"/>
    <p:sldId id="270" r:id="rId15"/>
    <p:sldId id="268" r:id="rId16"/>
    <p:sldId id="286" r:id="rId17"/>
    <p:sldId id="285" r:id="rId18"/>
    <p:sldId id="274" r:id="rId19"/>
    <p:sldId id="275" r:id="rId20"/>
    <p:sldId id="277" r:id="rId21"/>
    <p:sldId id="276" r:id="rId22"/>
    <p:sldId id="278" r:id="rId23"/>
    <p:sldId id="279" r:id="rId24"/>
    <p:sldId id="280" r:id="rId25"/>
    <p:sldId id="281" r:id="rId26"/>
    <p:sldId id="282" r:id="rId27"/>
    <p:sldId id="283" r:id="rId28"/>
    <p:sldId id="26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61" autoAdjust="0"/>
    <p:restoredTop sz="94660"/>
  </p:normalViewPr>
  <p:slideViewPr>
    <p:cSldViewPr snapToGrid="0">
      <p:cViewPr>
        <p:scale>
          <a:sx n="66" d="100"/>
          <a:sy n="66" d="100"/>
        </p:scale>
        <p:origin x="900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E943B-CAF1-43D5-A018-34A066274F36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B6F09-BA09-422B-AE57-591C01C80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3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E943B-CAF1-43D5-A018-34A066274F36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B6F09-BA09-422B-AE57-591C01C80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50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E943B-CAF1-43D5-A018-34A066274F36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B6F09-BA09-422B-AE57-591C01C80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03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E943B-CAF1-43D5-A018-34A066274F36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B6F09-BA09-422B-AE57-591C01C80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421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E943B-CAF1-43D5-A018-34A066274F36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B6F09-BA09-422B-AE57-591C01C80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952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E943B-CAF1-43D5-A018-34A066274F36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B6F09-BA09-422B-AE57-591C01C80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237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E943B-CAF1-43D5-A018-34A066274F36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B6F09-BA09-422B-AE57-591C01C80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30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E943B-CAF1-43D5-A018-34A066274F36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B6F09-BA09-422B-AE57-591C01C80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261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E943B-CAF1-43D5-A018-34A066274F36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B6F09-BA09-422B-AE57-591C01C80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18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E943B-CAF1-43D5-A018-34A066274F36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B6F09-BA09-422B-AE57-591C01C80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39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E943B-CAF1-43D5-A018-34A066274F36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B6F09-BA09-422B-AE57-591C01C80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368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E943B-CAF1-43D5-A018-34A066274F36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7B6F09-BA09-422B-AE57-591C01C80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069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://pidora.ca/" TargetMode="External"/><Relationship Id="rId7" Type="http://schemas.openxmlformats.org/officeDocument/2006/relationships/hyperlink" Target="http://archlinuxarm.org/platforms/armv6/raspberry-pi" TargetMode="External"/><Relationship Id="rId2" Type="http://schemas.openxmlformats.org/officeDocument/2006/relationships/hyperlink" Target="http://raspbian.org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riscosopen.org/wiki/documentation/show/Welcome%20to%20RISC%20OS%20Pi" TargetMode="External"/><Relationship Id="rId5" Type="http://schemas.openxmlformats.org/officeDocument/2006/relationships/hyperlink" Target="https://osmc.tv/" TargetMode="External"/><Relationship Id="rId4" Type="http://schemas.openxmlformats.org/officeDocument/2006/relationships/hyperlink" Target="https://libreelec.tv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01858" y="3272010"/>
            <a:ext cx="9545479" cy="311427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APSSDC</a:t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(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with Raspberry Pi)</a:t>
            </a:r>
            <a:b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793" y="886858"/>
            <a:ext cx="1671637" cy="1828800"/>
          </a:xfrm>
          <a:prstGeom prst="rect">
            <a:avLst/>
          </a:prstGeom>
        </p:spPr>
      </p:pic>
      <p:sp>
        <p:nvSpPr>
          <p:cNvPr id="4" name="AutoShape 2" descr="load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530" y="330506"/>
            <a:ext cx="4531569" cy="294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627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626FF515-314B-4BA6-AB76-311B40B4A3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3" t="19125" r="4676" b="24216"/>
          <a:stretch/>
        </p:blipFill>
        <p:spPr>
          <a:xfrm>
            <a:off x="4014598" y="1589499"/>
            <a:ext cx="5742654" cy="37085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F4FA4A85-B715-4220-A3B8-B024DD2EA7AD}"/>
              </a:ext>
            </a:extLst>
          </p:cNvPr>
          <p:cNvSpPr/>
          <p:nvPr/>
        </p:nvSpPr>
        <p:spPr>
          <a:xfrm>
            <a:off x="5225738" y="2784196"/>
            <a:ext cx="1011676" cy="102959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D0101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FDD954DD-9202-49B1-8756-3ECCB15B12E5}"/>
              </a:ext>
            </a:extLst>
          </p:cNvPr>
          <p:cNvCxnSpPr>
            <a:cxnSpLocks/>
          </p:cNvCxnSpPr>
          <p:nvPr/>
        </p:nvCxnSpPr>
        <p:spPr>
          <a:xfrm>
            <a:off x="3533125" y="2239826"/>
            <a:ext cx="1692613" cy="5836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97A94E2F-ED04-4CBE-9CE9-233986EF1837}"/>
              </a:ext>
            </a:extLst>
          </p:cNvPr>
          <p:cNvSpPr/>
          <p:nvPr/>
        </p:nvSpPr>
        <p:spPr>
          <a:xfrm>
            <a:off x="1801573" y="1068418"/>
            <a:ext cx="2407550" cy="1289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+mn-cs"/>
              </a:rPr>
              <a:t>64-bit quad-core ARMV8 Broadcom BCM 2837 CPU 1.2GHz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77129FE5-78F9-457B-B7DD-2D78B83D98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7" t="5689" r="6511" b="6571"/>
          <a:stretch/>
        </p:blipFill>
        <p:spPr>
          <a:xfrm>
            <a:off x="2047225" y="2475320"/>
            <a:ext cx="1527197" cy="1561285"/>
          </a:xfrm>
          <a:prstGeom prst="rect">
            <a:avLst/>
          </a:prstGeom>
        </p:spPr>
      </p:pic>
      <p:sp>
        <p:nvSpPr>
          <p:cNvPr id="31" name="Rectangle 5">
            <a:extLst>
              <a:ext uri="{FF2B5EF4-FFF2-40B4-BE49-F238E27FC236}">
                <a16:creationId xmlns="" xmlns:a16="http://schemas.microsoft.com/office/drawing/2014/main" id="{27C89CB3-DFFE-4DB9-A3E7-AD7A128C41F5}"/>
              </a:ext>
            </a:extLst>
          </p:cNvPr>
          <p:cNvSpPr>
            <a:spLocks/>
          </p:cNvSpPr>
          <p:nvPr/>
        </p:nvSpPr>
        <p:spPr bwMode="auto">
          <a:xfrm>
            <a:off x="7480182" y="1068418"/>
            <a:ext cx="2277070" cy="52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 pitchFamily="18" charset="0"/>
                <a:ea typeface="Gill Sans Light" charset="0"/>
                <a:cs typeface="Gill Sans Light" charset="0"/>
              </a:rPr>
              <a:t>LAN Controller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D59A63D8-3AD6-4597-8FB0-ED3C26C279A4}"/>
              </a:ext>
            </a:extLst>
          </p:cNvPr>
          <p:cNvSpPr/>
          <p:nvPr/>
        </p:nvSpPr>
        <p:spPr>
          <a:xfrm>
            <a:off x="7438737" y="2791420"/>
            <a:ext cx="717389" cy="73317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D0101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id="{C156791A-90A1-4151-A997-135398F3281C}"/>
              </a:ext>
            </a:extLst>
          </p:cNvPr>
          <p:cNvCxnSpPr>
            <a:cxnSpLocks/>
          </p:cNvCxnSpPr>
          <p:nvPr/>
        </p:nvCxnSpPr>
        <p:spPr>
          <a:xfrm flipH="1">
            <a:off x="7885302" y="1571240"/>
            <a:ext cx="541649" cy="12129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56314DED-9870-48B8-A9BB-3C6BDBEB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srihari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3B71131-9A31-4E89-9BD1-9CBC1C170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705D3-37FC-44A8-A6AD-CAC5CE0F7D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  <p:bldP spid="31" grpId="0"/>
      <p:bldP spid="3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43663D7-BB88-4E23-9E16-33CEBBFDC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630" b="85370" l="14365" r="87670">
                        <a14:foregroundMark x1="14303" y1="12778" x2="20037" y2="20185"/>
                        <a14:foregroundMark x1="20037" y1="20185" x2="43896" y2="35093"/>
                        <a14:foregroundMark x1="43896" y1="35093" x2="60789" y2="62500"/>
                        <a14:foregroundMark x1="60789" y1="62500" x2="65906" y2="64537"/>
                        <a14:foregroundMark x1="65906" y1="64537" x2="83462" y2="79796"/>
                        <a14:foregroundMark x1="83237" y1="80993" x2="82059" y2="82407"/>
                        <a14:foregroundMark x1="25092" y1="40741" x2="75277" y2="19444"/>
                        <a14:foregroundMark x1="31689" y1="49537" x2="37053" y2="55278"/>
                        <a14:foregroundMark x1="37053" y1="55278" x2="52035" y2="61019"/>
                        <a14:foregroundMark x1="52035" y1="61019" x2="65598" y2="63426"/>
                        <a14:foregroundMark x1="16954" y1="28796" x2="14118" y2="43796"/>
                        <a14:foregroundMark x1="14118" y1="43796" x2="15413" y2="59537"/>
                        <a14:foregroundMark x1="15413" y1="59537" x2="20777" y2="63889"/>
                        <a14:foregroundMark x1="20777" y1="63889" x2="26202" y2="63704"/>
                        <a14:foregroundMark x1="26202" y1="63704" x2="31073" y2="59907"/>
                        <a14:foregroundMark x1="31073" y1="59907" x2="35882" y2="58704"/>
                        <a14:foregroundMark x1="35882" y1="58704" x2="36806" y2="59259"/>
                        <a14:foregroundMark x1="71455" y1="40463" x2="66091" y2="41204"/>
                        <a14:foregroundMark x1="66091" y1="41204" x2="61652" y2="43981"/>
                        <a14:foregroundMark x1="61652" y1="43981" x2="64118" y2="51574"/>
                        <a14:foregroundMark x1="64118" y1="51574" x2="69174" y2="51852"/>
                        <a14:foregroundMark x1="69174" y1="51852" x2="72626" y2="45000"/>
                        <a14:foregroundMark x1="72626" y1="45000" x2="66646" y2="47407"/>
                        <a14:foregroundMark x1="66646" y1="47407" x2="68002" y2="56481"/>
                        <a14:foregroundMark x1="68002" y1="56481" x2="71640" y2="56574"/>
                        <a14:foregroundMark x1="37916" y1="25648" x2="45808" y2="21759"/>
                        <a14:foregroundMark x1="45808" y1="21759" x2="35635" y2="25833"/>
                        <a14:foregroundMark x1="35635" y1="25833" x2="39827" y2="29537"/>
                        <a14:foregroundMark x1="39827" y1="29537" x2="44883" y2="28519"/>
                        <a14:foregroundMark x1="44883" y1="28519" x2="32799" y2="35093"/>
                        <a14:foregroundMark x1="32799" y1="35093" x2="29038" y2="40000"/>
                        <a14:foregroundMark x1="29038" y1="40000" x2="34649" y2="43333"/>
                        <a14:foregroundMark x1="34649" y1="43333" x2="27250" y2="55741"/>
                        <a14:foregroundMark x1="27250" y1="55741" x2="31011" y2="61481"/>
                        <a14:foregroundMark x1="31011" y1="61481" x2="37176" y2="62037"/>
                        <a14:foregroundMark x1="37176" y1="62037" x2="34649" y2="68981"/>
                        <a14:foregroundMark x1="34649" y1="68981" x2="29901" y2="71759"/>
                        <a14:foregroundMark x1="29901" y1="71759" x2="40074" y2="75185"/>
                        <a14:foregroundMark x1="40074" y1="75185" x2="32922" y2="71204"/>
                        <a14:foregroundMark x1="32922" y1="71204" x2="44945" y2="68796"/>
                        <a14:foregroundMark x1="44945" y1="68796" x2="60912" y2="70741"/>
                        <a14:foregroundMark x1="60912" y1="70741" x2="39334" y2="69907"/>
                        <a14:foregroundMark x1="39334" y1="69907" x2="57152" y2="72130"/>
                        <a14:foregroundMark x1="57152" y1="72130" x2="66215" y2="71667"/>
                        <a14:foregroundMark x1="66215" y1="71667" x2="60666" y2="72778"/>
                        <a14:foregroundMark x1="60666" y1="72778" x2="69667" y2="69722"/>
                        <a14:foregroundMark x1="69667" y1="69722" x2="78113" y2="41481"/>
                        <a14:foregroundMark x1="78113" y1="41481" x2="77928" y2="56389"/>
                        <a14:foregroundMark x1="77928" y1="56389" x2="83909" y2="37407"/>
                        <a14:foregroundMark x1="83909" y1="37407" x2="82491" y2="55648"/>
                        <a14:foregroundMark x1="82491" y1="55648" x2="76880" y2="30278"/>
                        <a14:foregroundMark x1="76880" y1="30278" x2="55919" y2="21944"/>
                        <a14:foregroundMark x1="55919" y1="21944" x2="70284" y2="24537"/>
                        <a14:foregroundMark x1="70284" y1="24537" x2="51850" y2="14907"/>
                        <a14:foregroundMark x1="51850" y1="14907" x2="70838" y2="22222"/>
                        <a14:foregroundMark x1="70838" y1="22222" x2="35142" y2="18889"/>
                        <a14:foregroundMark x1="35142" y1="18889" x2="27374" y2="21019"/>
                        <a14:foregroundMark x1="27374" y1="21019" x2="21887" y2="20370"/>
                        <a14:foregroundMark x1="21887" y1="20370" x2="18002" y2="26111"/>
                        <a14:foregroundMark x1="18002" y1="26111" x2="24784" y2="26481"/>
                        <a14:foregroundMark x1="24784" y1="26481" x2="20777" y2="43426"/>
                        <a14:foregroundMark x1="20777" y1="43426" x2="25956" y2="39722"/>
                        <a14:foregroundMark x1="25956" y1="39722" x2="29778" y2="33519"/>
                        <a14:foregroundMark x1="29778" y1="33519" x2="23983" y2="47870"/>
                        <a14:foregroundMark x1="23983" y1="47870" x2="23613" y2="55093"/>
                        <a14:foregroundMark x1="23613" y1="55093" x2="41369" y2="45648"/>
                        <a14:foregroundMark x1="41369" y1="45648" x2="36930" y2="53889"/>
                        <a14:foregroundMark x1="36930" y1="53889" x2="44390" y2="53981"/>
                        <a14:foregroundMark x1="44390" y1="53981" x2="47164" y2="62685"/>
                        <a14:foregroundMark x1="47164" y1="62685" x2="47781" y2="62963"/>
                        <a14:foregroundMark x1="23983" y1="78889" x2="19482" y2="73796"/>
                        <a14:foregroundMark x1="19482" y1="73796" x2="25216" y2="71481"/>
                        <a14:foregroundMark x1="25216" y1="71481" x2="20345" y2="68056"/>
                        <a14:foregroundMark x1="20345" y1="68056" x2="24229" y2="76759"/>
                        <a14:foregroundMark x1="24229" y1="76759" x2="33762" y2="80961"/>
                        <a14:foregroundMark x1="34525" y1="81296" x2="41677" y2="80093"/>
                        <a14:foregroundMark x1="41677" y1="80093" x2="48705" y2="81204"/>
                        <a14:foregroundMark x1="48705" y1="81204" x2="53576" y2="79537"/>
                        <a14:foregroundMark x1="53576" y1="79537" x2="61529" y2="80278"/>
                        <a14:foregroundMark x1="61529" y1="80278" x2="71208" y2="77130"/>
                        <a14:foregroundMark x1="71208" y1="77130" x2="76819" y2="77315"/>
                        <a14:foregroundMark x1="76819" y1="77315" x2="81566" y2="71481"/>
                        <a14:foregroundMark x1="81566" y1="71481" x2="82552" y2="64630"/>
                        <a14:foregroundMark x1="82552" y1="64630" x2="86560" y2="78889"/>
                        <a14:foregroundMark x1="86560" y1="78889" x2="84402" y2="72870"/>
                        <a14:foregroundMark x1="81196" y1="15463" x2="72503" y2="15093"/>
                        <a14:foregroundMark x1="72503" y1="15093" x2="82367" y2="24074"/>
                        <a14:foregroundMark x1="82367" y1="24074" x2="83292" y2="32315"/>
                        <a14:foregroundMark x1="83292" y1="32315" x2="83662" y2="23704"/>
                        <a14:foregroundMark x1="83662" y1="23704" x2="76141" y2="18611"/>
                        <a14:foregroundMark x1="76141" y1="18611" x2="37793" y2="19907"/>
                        <a14:foregroundMark x1="37793" y1="19907" x2="45314" y2="19352"/>
                        <a14:foregroundMark x1="32951" y1="17187" x2="24168" y2="15648"/>
                        <a14:foregroundMark x1="45314" y1="19352" x2="34460" y2="17451"/>
                        <a14:foregroundMark x1="34597" y1="17237" x2="41184" y2="18241"/>
                        <a14:foregroundMark x1="24168" y1="15648" x2="33155" y2="17017"/>
                        <a14:foregroundMark x1="41184" y1="18241" x2="68989" y2="17407"/>
                        <a14:foregroundMark x1="33208" y1="17189" x2="23428" y2="17130"/>
                        <a14:foregroundMark x1="68989" y1="17407" x2="34622" y2="17198"/>
                        <a14:foregroundMark x1="23428" y1="17130" x2="28298" y2="16574"/>
                        <a14:foregroundMark x1="34893" y1="16773" x2="37485" y2="16852"/>
                        <a14:foregroundMark x1="28298" y1="16574" x2="33061" y2="16718"/>
                        <a14:foregroundMark x1="84957" y1="25093" x2="84957" y2="33148"/>
                        <a14:foregroundMark x1="84957" y1="33148" x2="85635" y2="23241"/>
                        <a14:foregroundMark x1="85573" y1="23796" x2="84587" y2="33333"/>
                        <a14:foregroundMark x1="84587" y1="33333" x2="85758" y2="40000"/>
                        <a14:foregroundMark x1="85142" y1="27500" x2="83909" y2="34259"/>
                        <a14:foregroundMark x1="83909" y1="34259" x2="85450" y2="27222"/>
                        <a14:foregroundMark x1="85450" y1="27222" x2="86067" y2="34630"/>
                        <a14:foregroundMark x1="86067" y1="34630" x2="86683" y2="26574"/>
                        <a14:foregroundMark x1="86683" y1="26574" x2="84834" y2="19259"/>
                        <a14:foregroundMark x1="84834" y1="19259" x2="84525" y2="23241"/>
                        <a14:foregroundMark x1="18126" y1="28981" x2="17571" y2="46852"/>
                        <a14:foregroundMark x1="17571" y1="46852" x2="19112" y2="34722"/>
                        <a14:foregroundMark x1="19112" y1="34722" x2="21948" y2="55093"/>
                        <a14:foregroundMark x1="21948" y1="55093" x2="22256" y2="55648"/>
                        <a14:foregroundMark x1="38533" y1="14352" x2="63070" y2="15648"/>
                        <a14:foregroundMark x1="63070" y1="15648" x2="37238" y2="17315"/>
                        <a14:foregroundMark x1="37238" y1="17315" x2="58138" y2="15556"/>
                        <a14:foregroundMark x1="58138" y1="15556" x2="78113" y2="16667"/>
                        <a14:foregroundMark x1="33040" y1="14722" x2="24476" y2="14352"/>
                        <a14:foregroundMark x1="78113" y1="16667" x2="35362" y2="14821"/>
                        <a14:foregroundMark x1="24476" y1="14352" x2="18927" y2="15648"/>
                        <a14:foregroundMark x1="18927" y1="15648" x2="15228" y2="21389"/>
                        <a14:foregroundMark x1="15228" y1="21389" x2="14365" y2="28796"/>
                        <a14:foregroundMark x1="14365" y1="28796" x2="14982" y2="29259"/>
                        <a14:foregroundMark x1="17324" y1="68056" x2="17633" y2="76019"/>
                        <a14:foregroundMark x1="17633" y1="76019" x2="28792" y2="82130"/>
                        <a14:foregroundMark x1="28792" y1="82130" x2="33231" y2="81667"/>
                        <a14:foregroundMark x1="36101" y1="15162" x2="37731" y2="14630"/>
                        <a14:foregroundMark x1="37731" y1="14630" x2="38779" y2="16481"/>
                        <a14:foregroundMark x1="57398" y1="39537" x2="57398" y2="39537"/>
                        <a14:foregroundMark x1="57398" y1="39537" x2="62639" y2="39352"/>
                        <a14:foregroundMark x1="62639" y1="39352" x2="64242" y2="31296"/>
                        <a14:foregroundMark x1="64242" y1="31296" x2="62392" y2="39537"/>
                        <a14:foregroundMark x1="62392" y1="39537" x2="64303" y2="38611"/>
                        <a14:foregroundMark x1="23305" y1="60833" x2="23983" y2="61296"/>
                        <a14:foregroundMark x1="26326" y1="31944" x2="25647" y2="31944"/>
                        <a14:foregroundMark x1="39273" y1="85093" x2="43711" y2="85093"/>
                        <a14:foregroundMark x1="55610" y1="85648" x2="60419" y2="84815"/>
                        <a14:foregroundMark x1="60419" y1="84815" x2="65351" y2="85370"/>
                        <a14:foregroundMark x1="83169" y1="14907" x2="83354" y2="15648"/>
                        <a14:foregroundMark x1="86245" y1="14805" x2="87546" y2="16759"/>
                        <a14:foregroundMark x1="84217" y1="11759" x2="85450" y2="13611"/>
                        <a14:foregroundMark x1="87546" y1="16759" x2="87731" y2="52963"/>
                        <a14:foregroundMark x1="87731" y1="52963" x2="87546" y2="53519"/>
                        <a14:foregroundMark x1="66153" y1="85000" x2="66153" y2="85370"/>
                        <a14:backgroundMark x1="84772" y1="15648" x2="85327" y2="15648"/>
                        <a14:backgroundMark x1="34340" y1="80185" x2="34834" y2="80185"/>
                        <a14:backgroundMark x1="34094" y1="78981" x2="34155" y2="79259"/>
                        <a14:backgroundMark x1="85080" y1="80185" x2="84710" y2="79722"/>
                        <a14:backgroundMark x1="34094" y1="14722" x2="33970" y2="15000"/>
                        <a14:backgroundMark x1="33970" y1="15000" x2="34464" y2="16574"/>
                        <a14:backgroundMark x1="33662" y1="14907" x2="33785" y2="14444"/>
                        <a14:backgroundMark x1="85327" y1="14074" x2="85943" y2="14630"/>
                        <a14:backgroundMark x1="85450" y1="13611" x2="86005" y2="15000"/>
                        <a14:backgroundMark x1="34094" y1="80556" x2="33416" y2="79815"/>
                        <a14:backgroundMark x1="84155" y1="80741" x2="84217" y2="79259"/>
                        <a14:backgroundMark x1="84895" y1="80000" x2="84032" y2="79537"/>
                        <a14:backgroundMark x1="33416" y1="14722" x2="34340" y2="16759"/>
                        <a14:backgroundMark x1="33292" y1="14907" x2="35080" y2="16481"/>
                        <a14:backgroundMark x1="84772" y1="80556" x2="84710" y2="79722"/>
                        <a14:backgroundMark x1="83847" y1="79259" x2="84340" y2="79815"/>
                        <a14:backgroundMark x1="34279" y1="15741" x2="33416" y2="15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92" t="10497" r="11717" b="12625"/>
          <a:stretch/>
        </p:blipFill>
        <p:spPr>
          <a:xfrm>
            <a:off x="2550268" y="1170561"/>
            <a:ext cx="7091463" cy="48407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62FDB97F-0D0C-49BF-9562-CADD1797F7BE}"/>
              </a:ext>
            </a:extLst>
          </p:cNvPr>
          <p:cNvSpPr/>
          <p:nvPr/>
        </p:nvSpPr>
        <p:spPr>
          <a:xfrm>
            <a:off x="8472568" y="2976017"/>
            <a:ext cx="1079177" cy="1060315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D0101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="" xmlns:a16="http://schemas.microsoft.com/office/drawing/2014/main" id="{0E64066A-BDA7-4E30-A1FC-C8BDE1EEAE8F}"/>
              </a:ext>
            </a:extLst>
          </p:cNvPr>
          <p:cNvSpPr txBox="1">
            <a:spLocks noChangeArrowheads="1"/>
          </p:cNvSpPr>
          <p:nvPr/>
        </p:nvSpPr>
        <p:spPr>
          <a:xfrm>
            <a:off x="309513" y="483500"/>
            <a:ext cx="2433687" cy="687061"/>
          </a:xfrm>
          <a:prstGeom prst="rect">
            <a:avLst/>
          </a:prstGeom>
          <a:ln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600" b="1" i="0" u="none" strike="noStrike" kern="1200" cap="none" spc="-10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Bookman Old Style" panose="02050604050505020204" pitchFamily="18" charset="0"/>
                <a:ea typeface="+mj-ea"/>
                <a:cs typeface="+mj-cs"/>
              </a:rPr>
              <a:t>Storage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="" xmlns:a16="http://schemas.microsoft.com/office/drawing/2014/main" id="{AAA32787-9086-4E43-87B6-0D5925AD318D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9641731" y="2976017"/>
            <a:ext cx="981572" cy="5301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4">
            <a:extLst>
              <a:ext uri="{FF2B5EF4-FFF2-40B4-BE49-F238E27FC236}">
                <a16:creationId xmlns="" xmlns:a16="http://schemas.microsoft.com/office/drawing/2014/main" id="{0BF79003-4127-432A-BBCD-782D3610EE37}"/>
              </a:ext>
            </a:extLst>
          </p:cNvPr>
          <p:cNvSpPr>
            <a:spLocks/>
          </p:cNvSpPr>
          <p:nvPr/>
        </p:nvSpPr>
        <p:spPr bwMode="auto">
          <a:xfrm>
            <a:off x="9709138" y="2477309"/>
            <a:ext cx="1828329" cy="498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 pitchFamily="18" charset="0"/>
                <a:ea typeface="Gill Sans Light" charset="0"/>
                <a:cs typeface="Gill Sans Light" charset="0"/>
              </a:rPr>
              <a:t>SD Card Slot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8A9003A-DBFE-45F4-BF72-22D75F17E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srihari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B1A4E733-E829-4F85-8D6D-850D71AF8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705D3-37FC-44A8-A6AD-CAC5CE0F7D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01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Networking-Via Ethernet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56" y="1690688"/>
            <a:ext cx="4098962" cy="33574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828" y="1690688"/>
            <a:ext cx="650291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34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Networking-Via WiFi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8880" y="2012912"/>
            <a:ext cx="10515600" cy="4351338"/>
          </a:xfrm>
          <a:prstGeom prst="rect">
            <a:avLst/>
          </a:prstGeom>
          <a:blipFill>
            <a:blip r:embed="rId2">
              <a:alphaModFix amt="22000"/>
            </a:blip>
            <a:tile tx="0" ty="0" sx="100000" sy="100000" flip="none" algn="tl"/>
          </a:blip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Pi-3 Built in WiFi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567" y="2519363"/>
            <a:ext cx="586869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42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9788" y="457200"/>
            <a:ext cx="6517615" cy="124499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CSI(Camera Serial Interface) Port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496" y="1547592"/>
            <a:ext cx="4371278" cy="3657600"/>
          </a:xfrm>
          <a:prstGeom prst="rect">
            <a:avLst/>
          </a:prstGeom>
        </p:spPr>
      </p:pic>
      <p:sp>
        <p:nvSpPr>
          <p:cNvPr id="4" name="Text Placeholder 3"/>
          <p:cNvSpPr txBox="1">
            <a:spLocks/>
          </p:cNvSpPr>
          <p:nvPr/>
        </p:nvSpPr>
        <p:spPr>
          <a:xfrm>
            <a:off x="839788" y="2057400"/>
            <a:ext cx="5223387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Raspberry Pi has a Mobile Industry Processor Interface (MIPI) Camera Serial Interface Type 2 (CSI-2), which facilitates the connection of a small camera to the main Broadcom BCM2835 processor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100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288" y="1519237"/>
            <a:ext cx="3810000" cy="3810000"/>
          </a:xfrm>
          <a:prstGeom prst="rect">
            <a:avLst/>
          </a:prstGeom>
        </p:spPr>
      </p:pic>
      <p:sp>
        <p:nvSpPr>
          <p:cNvPr id="3" name="Text Placeholder 3"/>
          <p:cNvSpPr txBox="1">
            <a:spLocks/>
          </p:cNvSpPr>
          <p:nvPr/>
        </p:nvSpPr>
        <p:spPr>
          <a:xfrm>
            <a:off x="839788" y="1941342"/>
            <a:ext cx="5440094" cy="392764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Raspberry Pi connector S2 is a display serial interface (DSI) for connecting a liquid crystal display (LCD) panel using a 15-pin ribbon cable. </a:t>
            </a:r>
          </a:p>
          <a:p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 mobile industry processor interface (MIPI) inside the Broadcom BCM2837 IC feeds graphics data directly to the display panel through this connector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5337" y="842657"/>
            <a:ext cx="40598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DSI(Display Serial Interface) Port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72170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2B8F4737-64DD-4B6A-920F-E9BEEBF10A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1257" y="2160650"/>
            <a:ext cx="4248150" cy="16002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rgbClr val="008000"/>
                </a:solidFill>
              </a:rPr>
              <a:t>PIN DESCRIPTION</a:t>
            </a:r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="" xmlns:a16="http://schemas.microsoft.com/office/drawing/2014/main" id="{3DE56F24-A201-4C1D-872C-9A95E7587E6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88"/>
          <a:stretch/>
        </p:blipFill>
        <p:spPr>
          <a:xfrm rot="5400000">
            <a:off x="5334000" y="2251075"/>
            <a:ext cx="6858000" cy="2355850"/>
          </a:xfr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AF8CDB0-EBEB-4CDF-9C84-379FBADDD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srihari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E0CCEA0F-C074-40E1-AD1F-539FE9842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705D3-37FC-44A8-A6AD-CAC5CE0F7D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49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BCA402-27EA-4C28-9962-24E79E9D2DA1}"/>
              </a:ext>
            </a:extLst>
          </p:cNvPr>
          <p:cNvSpPr txBox="1">
            <a:spLocks/>
          </p:cNvSpPr>
          <p:nvPr/>
        </p:nvSpPr>
        <p:spPr>
          <a:xfrm>
            <a:off x="1574800" y="476654"/>
            <a:ext cx="9042400" cy="10068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34A67B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ookman Old Style" panose="02050604050505020204" pitchFamily="18" charset="0"/>
              </a:rPr>
              <a:t>Raspberry Pi Pins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34A67B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F106EEC-9BEC-43D6-B33B-CA7460A39828}"/>
              </a:ext>
            </a:extLst>
          </p:cNvPr>
          <p:cNvSpPr txBox="1">
            <a:spLocks/>
          </p:cNvSpPr>
          <p:nvPr/>
        </p:nvSpPr>
        <p:spPr>
          <a:xfrm>
            <a:off x="397547" y="2052836"/>
            <a:ext cx="11396906" cy="38862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000" b="1" smtClean="0">
                <a:solidFill>
                  <a:srgbClr val="BC1042"/>
                </a:solidFill>
                <a:latin typeface="Bookman Old Style" panose="02050604050505020204" pitchFamily="18" charset="0"/>
              </a:rPr>
              <a:t>GPIO Pins:</a:t>
            </a:r>
            <a:r>
              <a:rPr lang="pt-BR" smtClean="0">
                <a:solidFill>
                  <a:srgbClr val="BC1042"/>
                </a:solidFill>
                <a:latin typeface="Bookman Old Style" panose="02050604050505020204" pitchFamily="18" charset="0"/>
              </a:rPr>
              <a:t> 				</a:t>
            </a:r>
            <a:r>
              <a:rPr lang="pt-BR" smtClean="0">
                <a:solidFill>
                  <a:srgbClr val="34A67B"/>
                </a:solidFill>
                <a:latin typeface="Bookman Old Style" panose="02050604050505020204" pitchFamily="18" charset="0"/>
              </a:rPr>
              <a:t>3,5,7,8,10,11,12,13,15,16,18,19,21,22,23,24,26,27,28,29,31,32,33,35,36,37,38,40</a:t>
            </a:r>
          </a:p>
          <a:p>
            <a:endParaRPr lang="pt-BR" smtClean="0"/>
          </a:p>
          <a:p>
            <a:r>
              <a:rPr lang="pt-BR" sz="3000" b="1" smtClean="0">
                <a:solidFill>
                  <a:srgbClr val="BC1042"/>
                </a:solidFill>
                <a:latin typeface="Bookman Old Style" panose="02050604050505020204" pitchFamily="18" charset="0"/>
              </a:rPr>
              <a:t>GND Pins: </a:t>
            </a:r>
            <a:r>
              <a:rPr lang="pt-BR" smtClean="0">
                <a:solidFill>
                  <a:srgbClr val="34A67B"/>
                </a:solidFill>
                <a:latin typeface="Bookman Old Style" panose="02050604050505020204" pitchFamily="18" charset="0"/>
              </a:rPr>
              <a:t>6,9,14,20,25,30,34,39</a:t>
            </a:r>
          </a:p>
          <a:p>
            <a:endParaRPr lang="pt-BR" smtClean="0"/>
          </a:p>
          <a:p>
            <a:r>
              <a:rPr lang="pt-BR" sz="3000" b="1" smtClean="0">
                <a:solidFill>
                  <a:srgbClr val="BC1042"/>
                </a:solidFill>
                <a:latin typeface="Bookman Old Style" panose="02050604050505020204" pitchFamily="18" charset="0"/>
              </a:rPr>
              <a:t>3.3V Pins: </a:t>
            </a:r>
            <a:r>
              <a:rPr lang="pt-BR" smtClean="0">
                <a:solidFill>
                  <a:srgbClr val="34A67B"/>
                </a:solidFill>
                <a:latin typeface="Bookman Old Style" panose="02050604050505020204" pitchFamily="18" charset="0"/>
              </a:rPr>
              <a:t>1,17</a:t>
            </a:r>
          </a:p>
          <a:p>
            <a:r>
              <a:rPr lang="pt-BR" sz="3000" b="1" smtClean="0">
                <a:solidFill>
                  <a:srgbClr val="BC1042"/>
                </a:solidFill>
                <a:latin typeface="Bookman Old Style" panose="02050604050505020204" pitchFamily="18" charset="0"/>
              </a:rPr>
              <a:t>5V Pins: </a:t>
            </a:r>
            <a:r>
              <a:rPr lang="pt-BR" smtClean="0">
                <a:solidFill>
                  <a:srgbClr val="34A67B"/>
                </a:solidFill>
                <a:latin typeface="Bookman Old Style" panose="02050604050505020204" pitchFamily="18" charset="0"/>
              </a:rPr>
              <a:t>2,4</a:t>
            </a:r>
            <a:endParaRPr lang="en-US" dirty="0">
              <a:solidFill>
                <a:srgbClr val="34A67B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CBB4BE1-36FA-434E-A033-3AA64FBB2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srihari</a:t>
            </a:r>
          </a:p>
        </p:txBody>
      </p:sp>
    </p:spTree>
    <p:extLst>
      <p:ext uri="{BB962C8B-B14F-4D97-AF65-F5344CB8AC3E}">
        <p14:creationId xmlns:p14="http://schemas.microsoft.com/office/powerpoint/2010/main" val="38533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479932" y="3226585"/>
            <a:ext cx="9144000" cy="27743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Equipment Needed to set up Raspberry Pi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871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Equipment Needed..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4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Monitor with VGA/HDMI cable</a:t>
            </a:r>
          </a:p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Power supply </a:t>
            </a:r>
          </a:p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USB Keyboard and Mouse</a:t>
            </a:r>
          </a:p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SD Card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125" y="2519363"/>
            <a:ext cx="645187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837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357A080-241E-49E8-B42B-57FE7677D3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0" r="33138"/>
          <a:stretch/>
        </p:blipFill>
        <p:spPr>
          <a:xfrm>
            <a:off x="6096000" y="0"/>
            <a:ext cx="401752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65E865F-CFA5-4878-A918-D1F9D221C191}"/>
              </a:ext>
            </a:extLst>
          </p:cNvPr>
          <p:cNvSpPr txBox="1"/>
          <p:nvPr/>
        </p:nvSpPr>
        <p:spPr>
          <a:xfrm>
            <a:off x="1215957" y="2966937"/>
            <a:ext cx="37062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+mn-cs"/>
              </a:rPr>
              <a:t>Raspberry Pi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3D6A64AB-CB29-4225-B8BD-932F35B76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srihari</a:t>
            </a:r>
          </a:p>
        </p:txBody>
      </p:sp>
    </p:spTree>
    <p:extLst>
      <p:ext uri="{BB962C8B-B14F-4D97-AF65-F5344CB8AC3E}">
        <p14:creationId xmlns:p14="http://schemas.microsoft.com/office/powerpoint/2010/main" val="80340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Setup..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145" y="1825625"/>
            <a:ext cx="63426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05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50006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setup..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 the Operating System</a:t>
            </a:r>
          </a:p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Download the Operating system</a:t>
            </a:r>
          </a:p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Format SD card</a:t>
            </a:r>
          </a:p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Burn(Flash) the SD card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578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NOOBS</a:t>
            </a:r>
          </a:p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Raspbian</a:t>
            </a:r>
          </a:p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Desktop</a:t>
            </a:r>
          </a:p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Thirty Party operating system-Ubuntu Mate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-Windows IoT core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-PINET</a:t>
            </a:r>
          </a:p>
          <a:p>
            <a:pPr marL="3657600" lvl="8" indent="0">
              <a:buFont typeface="Arial" panose="020B0604020202020204" pitchFamily="34" charset="0"/>
              <a:buNone/>
            </a:pP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-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RISC OS</a:t>
            </a:r>
          </a:p>
          <a:p>
            <a:pPr lvl="1"/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599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838200" y="506776"/>
            <a:ext cx="10515600" cy="53888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Operating systems included in NOOBS are</a:t>
            </a:r>
          </a:p>
          <a:p>
            <a:r>
              <a:rPr lang="en-US" sz="1800" u="sng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Raspbian</a:t>
            </a:r>
            <a:endParaRPr lang="en-US" sz="18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u="sng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Pidora</a:t>
            </a:r>
            <a:endParaRPr lang="en-US" sz="18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u="sng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LibreELEC</a:t>
            </a:r>
            <a:endParaRPr lang="en-US" sz="18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u="sng" smtClean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OSMC</a:t>
            </a:r>
            <a:endParaRPr lang="en-US" sz="18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u="sng" smtClean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RISC OS</a:t>
            </a:r>
            <a:endParaRPr lang="en-US" sz="18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u="sng" smtClean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Arch Linux</a:t>
            </a:r>
            <a:endParaRPr lang="en-US" sz="18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5414" y="1092262"/>
            <a:ext cx="5757591" cy="452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16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Format SD card…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38200" y="159380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Sdcard.org-&gt;Download SD card formatter</a:t>
            </a:r>
          </a:p>
          <a:p>
            <a:r>
              <a:rPr lang="en-US" smtClean="0"/>
              <a:t>Install the software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546" y="2765231"/>
            <a:ext cx="808776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8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NOOBS(New Out of Box Software)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NOOBS—NOOBS</a:t>
            </a:r>
          </a:p>
          <a:p>
            <a:r>
              <a:rPr lang="en-US" smtClean="0"/>
              <a:t>               -NOOBS LITE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516" y="1423403"/>
            <a:ext cx="8406581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190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RASPBIAN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cap="all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RASPBIAN STRETCH WITH DESKTOP</a:t>
            </a:r>
          </a:p>
          <a:p>
            <a:r>
              <a:rPr lang="en-US" sz="2400" cap="all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RASPBIAN STRETCH LITE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243" y="548334"/>
            <a:ext cx="5035296" cy="320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20159"/>
            <a:ext cx="4486275" cy="2171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952" y="3748734"/>
            <a:ext cx="487680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999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BURN(FLASH) O.S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ETCHER-Software(etcher.io)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504" y="515877"/>
            <a:ext cx="5540071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52" y="3433763"/>
            <a:ext cx="5444289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361" y="3575020"/>
            <a:ext cx="4612018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14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2B8F4737-64DD-4B6A-920F-E9BEEBF10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613" y="2308286"/>
            <a:ext cx="3452554" cy="1600200"/>
          </a:xfrm>
        </p:spPr>
        <p:txBody>
          <a:bodyPr anchor="ctr"/>
          <a:lstStyle/>
          <a:p>
            <a:pPr algn="ctr"/>
            <a:r>
              <a:rPr lang="en-US" dirty="0"/>
              <a:t>Pi-top</a:t>
            </a:r>
          </a:p>
        </p:txBody>
      </p:sp>
      <p:pic>
        <p:nvPicPr>
          <p:cNvPr id="2" name="3762-07">
            <a:hlinkClick r:id="" action="ppaction://media"/>
            <a:extLst>
              <a:ext uri="{FF2B5EF4-FFF2-40B4-BE49-F238E27FC236}">
                <a16:creationId xmlns="" xmlns:a16="http://schemas.microsoft.com/office/drawing/2014/main" id="{BF15AD9D-F051-4CDB-9C8B-7ABECE2B1A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88044" y="475330"/>
            <a:ext cx="7424343" cy="556788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4FC6489C-A363-4B9C-8AF5-375F1A452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srihari</a:t>
            </a:r>
          </a:p>
        </p:txBody>
      </p:sp>
    </p:spTree>
    <p:extLst>
      <p:ext uri="{BB962C8B-B14F-4D97-AF65-F5344CB8AC3E}">
        <p14:creationId xmlns:p14="http://schemas.microsoft.com/office/powerpoint/2010/main" val="39300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686" y="559252"/>
            <a:ext cx="793501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460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8809" y="3194892"/>
            <a:ext cx="1066432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Raspberry Pi is a low cost, credit-card sized computer that plugs into a computer monitor or TV, and uses a standard keyboard and mouse.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 Raspberry Pi was created in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Febuary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2012 by the Raspberry Pi Foundation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Official site:   www.raspberrypi.org</a:t>
            </a:r>
          </a:p>
        </p:txBody>
      </p:sp>
      <p:sp>
        <p:nvSpPr>
          <p:cNvPr id="3" name="Rectangle 2"/>
          <p:cNvSpPr/>
          <p:nvPr/>
        </p:nvSpPr>
        <p:spPr>
          <a:xfrm>
            <a:off x="363558" y="957957"/>
            <a:ext cx="592707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Raspberry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</a:t>
            </a: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52412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2B8F4737-64DD-4B6A-920F-E9BEEBF10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359" y="179209"/>
            <a:ext cx="10007600" cy="1141724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rgbClr val="008A86"/>
                </a:solidFill>
              </a:rPr>
              <a:t>Arduino</a:t>
            </a:r>
            <a:r>
              <a:rPr lang="en-US" dirty="0"/>
              <a:t> &amp; </a:t>
            </a:r>
            <a:r>
              <a:rPr lang="en-US" dirty="0">
                <a:solidFill>
                  <a:srgbClr val="008000"/>
                </a:solidFill>
              </a:rPr>
              <a:t>Raspberry Pi </a:t>
            </a:r>
            <a:r>
              <a:rPr lang="en-US" dirty="0"/>
              <a:t>Differences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="" xmlns:a16="http://schemas.microsoft.com/office/drawing/2014/main" id="{84F839BB-F768-42FB-B97D-70EF8FA211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6703415"/>
              </p:ext>
            </p:extLst>
          </p:nvPr>
        </p:nvGraphicFramePr>
        <p:xfrm>
          <a:off x="731520" y="1296785"/>
          <a:ext cx="10762658" cy="5033164"/>
        </p:xfrm>
        <a:graphic>
          <a:graphicData uri="http://schemas.openxmlformats.org/drawingml/2006/table">
            <a:tbl>
              <a:tblPr/>
              <a:tblGrid>
                <a:gridCol w="585796">
                  <a:extLst>
                    <a:ext uri="{9D8B030D-6E8A-4147-A177-3AD203B41FA5}">
                      <a16:colId xmlns="" xmlns:a16="http://schemas.microsoft.com/office/drawing/2014/main" val="1718785092"/>
                    </a:ext>
                  </a:extLst>
                </a:gridCol>
                <a:gridCol w="4788388">
                  <a:extLst>
                    <a:ext uri="{9D8B030D-6E8A-4147-A177-3AD203B41FA5}">
                      <a16:colId xmlns="" xmlns:a16="http://schemas.microsoft.com/office/drawing/2014/main" val="549400148"/>
                    </a:ext>
                  </a:extLst>
                </a:gridCol>
                <a:gridCol w="5388474">
                  <a:extLst>
                    <a:ext uri="{9D8B030D-6E8A-4147-A177-3AD203B41FA5}">
                      <a16:colId xmlns="" xmlns:a16="http://schemas.microsoft.com/office/drawing/2014/main" val="2184791336"/>
                    </a:ext>
                  </a:extLst>
                </a:gridCol>
              </a:tblGrid>
              <a:tr h="64804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effectLst/>
                          <a:latin typeface="Bookman Old Style" panose="02050604050505020204" pitchFamily="18" charset="0"/>
                        </a:rPr>
                        <a:t>SL No.</a:t>
                      </a:r>
                      <a:endParaRPr lang="en-US" sz="2000" dirty="0">
                        <a:effectLst/>
                        <a:latin typeface="Bookman Old Style" panose="02050604050505020204" pitchFamily="18" charset="0"/>
                      </a:endParaRPr>
                    </a:p>
                  </a:txBody>
                  <a:tcPr marL="14795" marR="14795" marT="7397" marB="73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>
                        <a:alpha val="4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effectLst/>
                          <a:latin typeface="Bookman Old Style" panose="02050604050505020204" pitchFamily="18" charset="0"/>
                        </a:rPr>
                        <a:t>Raspberry Pi</a:t>
                      </a:r>
                      <a:endParaRPr lang="en-US" sz="2000" dirty="0">
                        <a:effectLst/>
                        <a:latin typeface="Bookman Old Style" panose="02050604050505020204" pitchFamily="18" charset="0"/>
                      </a:endParaRPr>
                    </a:p>
                  </a:txBody>
                  <a:tcPr marL="14795" marR="14795" marT="7397" marB="73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>
                        <a:alpha val="4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effectLst/>
                          <a:latin typeface="Bookman Old Style" panose="02050604050505020204" pitchFamily="18" charset="0"/>
                        </a:rPr>
                        <a:t>Arduino</a:t>
                      </a:r>
                      <a:endParaRPr lang="en-US" sz="2000" dirty="0">
                        <a:effectLst/>
                        <a:latin typeface="Bookman Old Style" panose="02050604050505020204" pitchFamily="18" charset="0"/>
                      </a:endParaRPr>
                    </a:p>
                  </a:txBody>
                  <a:tcPr marL="14795" marR="14795" marT="7397" marB="73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>
                        <a:alpha val="43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59594115"/>
                  </a:ext>
                </a:extLst>
              </a:tr>
              <a:tr h="96439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Bookman Old Style" panose="02050604050505020204" pitchFamily="18" charset="0"/>
                        </a:rPr>
                        <a:t>1</a:t>
                      </a:r>
                    </a:p>
                  </a:txBody>
                  <a:tcPr marL="14795" marR="14795" marT="7397" marB="73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Bookman Old Style" panose="02050604050505020204" pitchFamily="18" charset="0"/>
                        </a:rPr>
                        <a:t>It is a mini computer with Raspbian OS. It can run multiple programs at a time.</a:t>
                      </a:r>
                    </a:p>
                  </a:txBody>
                  <a:tcPr marL="14795" marR="14795" marT="7397" marB="73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Bookman Old Style" panose="02050604050505020204" pitchFamily="18" charset="0"/>
                        </a:rPr>
                        <a:t>Arduino is a microcontroller, which is a part of the computer. It runs only one program again and again.</a:t>
                      </a:r>
                    </a:p>
                  </a:txBody>
                  <a:tcPr marL="14795" marR="14795" marT="7397" marB="73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3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52260733"/>
                  </a:ext>
                </a:extLst>
              </a:tr>
              <a:tr h="64804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Bookman Old Style" panose="02050604050505020204" pitchFamily="18" charset="0"/>
                        </a:rPr>
                        <a:t>2</a:t>
                      </a:r>
                    </a:p>
                  </a:txBody>
                  <a:tcPr marL="14795" marR="14795" marT="7397" marB="73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>
                        <a:alpha val="4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Bookman Old Style" panose="02050604050505020204" pitchFamily="18" charset="0"/>
                        </a:rPr>
                        <a:t>It is difficult to power using a battery pack.</a:t>
                      </a:r>
                    </a:p>
                  </a:txBody>
                  <a:tcPr marL="14795" marR="14795" marT="7397" marB="73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>
                        <a:alpha val="4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Bookman Old Style" panose="02050604050505020204" pitchFamily="18" charset="0"/>
                        </a:rPr>
                        <a:t>Arduino can be powered using a battery pack.</a:t>
                      </a:r>
                    </a:p>
                  </a:txBody>
                  <a:tcPr marL="14795" marR="14795" marT="7397" marB="73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>
                        <a:alpha val="43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42096762"/>
                  </a:ext>
                </a:extLst>
              </a:tr>
              <a:tr h="52778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Bookman Old Style" panose="02050604050505020204" pitchFamily="18" charset="0"/>
                        </a:rPr>
                        <a:t>3</a:t>
                      </a:r>
                    </a:p>
                  </a:txBody>
                  <a:tcPr marL="14795" marR="14795" marT="7397" marB="73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Bookman Old Style" panose="02050604050505020204" pitchFamily="18" charset="0"/>
                        </a:rPr>
                        <a:t>It has </a:t>
                      </a:r>
                      <a:r>
                        <a:rPr lang="en-US" sz="2000" dirty="0" smtClean="0">
                          <a:effectLst/>
                          <a:latin typeface="Bookman Old Style" panose="02050604050505020204" pitchFamily="18" charset="0"/>
                        </a:rPr>
                        <a:t>64 </a:t>
                      </a:r>
                      <a:r>
                        <a:rPr lang="en-US" sz="2000" dirty="0">
                          <a:effectLst/>
                          <a:latin typeface="Bookman Old Style" panose="02050604050505020204" pitchFamily="18" charset="0"/>
                        </a:rPr>
                        <a:t>Bit Processor</a:t>
                      </a:r>
                    </a:p>
                  </a:txBody>
                  <a:tcPr marL="14795" marR="14795" marT="7397" marB="73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Bookman Old Style" panose="02050604050505020204" pitchFamily="18" charset="0"/>
                        </a:rPr>
                        <a:t>It has 8 Bit </a:t>
                      </a:r>
                      <a:r>
                        <a:rPr lang="en-US" sz="2000" dirty="0" smtClean="0">
                          <a:effectLst/>
                          <a:latin typeface="Bookman Old Style" panose="02050604050505020204" pitchFamily="18" charset="0"/>
                        </a:rPr>
                        <a:t>Controller</a:t>
                      </a:r>
                      <a:endParaRPr lang="en-US" sz="2000" dirty="0">
                        <a:effectLst/>
                        <a:latin typeface="Bookman Old Style" panose="02050604050505020204" pitchFamily="18" charset="0"/>
                      </a:endParaRPr>
                    </a:p>
                  </a:txBody>
                  <a:tcPr marL="14795" marR="14795" marT="7397" marB="73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3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16108970"/>
                  </a:ext>
                </a:extLst>
              </a:tr>
              <a:tr h="62854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Bookman Old Style" panose="02050604050505020204" pitchFamily="18" charset="0"/>
                        </a:rPr>
                        <a:t>4</a:t>
                      </a:r>
                    </a:p>
                  </a:txBody>
                  <a:tcPr marL="14795" marR="14795" marT="7397" marB="73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>
                        <a:alpha val="4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Bookman Old Style" panose="02050604050505020204" pitchFamily="18" charset="0"/>
                        </a:rPr>
                        <a:t>It has 900MHz Processor, (1.2GHz for Pi 3)</a:t>
                      </a:r>
                    </a:p>
                  </a:txBody>
                  <a:tcPr marL="14795" marR="14795" marT="7397" marB="73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>
                        <a:alpha val="4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Bookman Old Style" panose="02050604050505020204" pitchFamily="18" charset="0"/>
                        </a:rPr>
                        <a:t>It has 16MHz </a:t>
                      </a:r>
                      <a:r>
                        <a:rPr lang="en-US" sz="2000" dirty="0" smtClean="0">
                          <a:effectLst/>
                          <a:latin typeface="Bookman Old Style" panose="02050604050505020204" pitchFamily="18" charset="0"/>
                        </a:rPr>
                        <a:t>.</a:t>
                      </a:r>
                      <a:endParaRPr lang="en-US" sz="2000" dirty="0">
                        <a:effectLst/>
                        <a:latin typeface="Bookman Old Style" panose="02050604050505020204" pitchFamily="18" charset="0"/>
                      </a:endParaRPr>
                    </a:p>
                  </a:txBody>
                  <a:tcPr marL="14795" marR="14795" marT="7397" marB="73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>
                        <a:alpha val="43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14280572"/>
                  </a:ext>
                </a:extLst>
              </a:tr>
              <a:tr h="33170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Bookman Old Style" panose="02050604050505020204" pitchFamily="18" charset="0"/>
                        </a:rPr>
                        <a:t>5</a:t>
                      </a:r>
                    </a:p>
                  </a:txBody>
                  <a:tcPr marL="14795" marR="14795" marT="7397" marB="73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>
                        <a:alpha val="4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Bookman Old Style" panose="02050604050505020204" pitchFamily="18" charset="0"/>
                        </a:rPr>
                        <a:t>It is expensive</a:t>
                      </a:r>
                    </a:p>
                  </a:txBody>
                  <a:tcPr marL="14795" marR="14795" marT="7397" marB="73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>
                        <a:alpha val="4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Bookman Old Style" panose="02050604050505020204" pitchFamily="18" charset="0"/>
                        </a:rPr>
                        <a:t>It is available for low cost.</a:t>
                      </a:r>
                    </a:p>
                  </a:txBody>
                  <a:tcPr marL="14795" marR="14795" marT="7397" marB="73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>
                        <a:alpha val="43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83789121"/>
                  </a:ext>
                </a:extLst>
              </a:tr>
              <a:tr h="128464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Bookman Old Style" panose="02050604050505020204" pitchFamily="18" charset="0"/>
                        </a:rPr>
                        <a:t>6</a:t>
                      </a:r>
                    </a:p>
                  </a:txBody>
                  <a:tcPr marL="14795" marR="14795" marT="7397" marB="73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Bookman Old Style" panose="02050604050505020204" pitchFamily="18" charset="0"/>
                        </a:rPr>
                        <a:t>Raspberry Pi can be easily connected to the internet using Ethernet port and USB Wi-Fi dongles.</a:t>
                      </a:r>
                    </a:p>
                  </a:txBody>
                  <a:tcPr marL="14795" marR="14795" marT="7397" marB="73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Bookman Old Style" panose="02050604050505020204" pitchFamily="18" charset="0"/>
                        </a:rPr>
                        <a:t>Arduino requires external hardware to connect to the internet and this hardware is addressed properly using code.</a:t>
                      </a:r>
                    </a:p>
                  </a:txBody>
                  <a:tcPr marL="14795" marR="14795" marT="7397" marB="73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3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1944237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39116F0C-F675-42CE-9A61-113B0E6E9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srihari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C7918C73-76C0-43AA-BC94-A5325F6E3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705D3-37FC-44A8-A6AD-CAC5CE0F7D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781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Models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3 Model B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2 Model B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1 Model B+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1 Model B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1 Model 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1 Model A+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Zero 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Zero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444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94774" y="23826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Models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9913"/>
            <a:ext cx="3348404" cy="2286000"/>
          </a:xfrm>
          <a:prstGeom prst="rect">
            <a:avLst/>
          </a:prstGeom>
        </p:spPr>
      </p:pic>
      <p:pic>
        <p:nvPicPr>
          <p:cNvPr id="4" name="Picture 6" descr="Raspberry Pi Zer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604" y="1481837"/>
            <a:ext cx="373194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358" y="4134137"/>
            <a:ext cx="4137285" cy="2743200"/>
          </a:xfrm>
          <a:prstGeom prst="rect">
            <a:avLst/>
          </a:prstGeom>
        </p:spPr>
      </p:pic>
      <p:pic>
        <p:nvPicPr>
          <p:cNvPr id="6" name="Picture 18" descr="Image result for Raspberry Pi 2 Model B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544" y="1297336"/>
            <a:ext cx="4115413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27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2B8F4737-64DD-4B6A-920F-E9BEEBF10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178" y="522052"/>
            <a:ext cx="10747983" cy="1102467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Raspberry Pi 3 Technical Specifications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="" xmlns:a16="http://schemas.microsoft.com/office/drawing/2014/main" id="{2D16474A-1B29-4AAC-9289-14A2D569D2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6000" y="1507787"/>
            <a:ext cx="6026826" cy="4648057"/>
          </a:xfrm>
        </p:spPr>
        <p:txBody>
          <a:bodyPr>
            <a:normAutofit fontScale="85000" lnSpcReduction="20000"/>
          </a:bodyPr>
          <a:lstStyle/>
          <a:p>
            <a:pPr fontAlgn="base">
              <a:lnSpc>
                <a:spcPct val="110000"/>
              </a:lnSpc>
            </a:pPr>
            <a:r>
              <a:rPr lang="en-US" sz="2000" dirty="0">
                <a:latin typeface="Bookman Old Style" panose="02050604050505020204" pitchFamily="18" charset="0"/>
              </a:rPr>
              <a:t>64-bit quad-core ARMV8 CPU 1.2GHz</a:t>
            </a:r>
          </a:p>
          <a:p>
            <a:pPr fontAlgn="base">
              <a:lnSpc>
                <a:spcPct val="110000"/>
              </a:lnSpc>
            </a:pPr>
            <a:r>
              <a:rPr lang="en-US" sz="2000" dirty="0">
                <a:latin typeface="Bookman Old Style" panose="02050604050505020204" pitchFamily="18" charset="0"/>
              </a:rPr>
              <a:t>1GB RAM</a:t>
            </a:r>
          </a:p>
          <a:p>
            <a:pPr fontAlgn="base">
              <a:lnSpc>
                <a:spcPct val="110000"/>
              </a:lnSpc>
            </a:pPr>
            <a:r>
              <a:rPr lang="en-US" sz="2000" dirty="0">
                <a:latin typeface="Bookman Old Style" panose="02050604050505020204" pitchFamily="18" charset="0"/>
              </a:rPr>
              <a:t>Onboard WIFI - BCM43143</a:t>
            </a:r>
          </a:p>
          <a:p>
            <a:pPr fontAlgn="base">
              <a:lnSpc>
                <a:spcPct val="110000"/>
              </a:lnSpc>
            </a:pPr>
            <a:r>
              <a:rPr lang="en-US" sz="2000" dirty="0">
                <a:latin typeface="Bookman Old Style" panose="02050604050505020204" pitchFamily="18" charset="0"/>
              </a:rPr>
              <a:t>Bluetooth 4.1 (Bluetooth Low Energy - BLE)</a:t>
            </a:r>
          </a:p>
          <a:p>
            <a:pPr fontAlgn="base">
              <a:lnSpc>
                <a:spcPct val="110000"/>
              </a:lnSpc>
            </a:pPr>
            <a:r>
              <a:rPr lang="en-US" sz="2000" dirty="0">
                <a:latin typeface="Bookman Old Style" panose="02050604050505020204" pitchFamily="18" charset="0"/>
              </a:rPr>
              <a:t>40 Pin GPIO</a:t>
            </a:r>
          </a:p>
          <a:p>
            <a:pPr fontAlgn="base">
              <a:lnSpc>
                <a:spcPct val="110000"/>
              </a:lnSpc>
            </a:pPr>
            <a:r>
              <a:rPr lang="en-US" sz="2000" dirty="0">
                <a:latin typeface="Bookman Old Style" panose="02050604050505020204" pitchFamily="18" charset="0"/>
              </a:rPr>
              <a:t>4 USB-2 ports</a:t>
            </a:r>
          </a:p>
          <a:p>
            <a:pPr fontAlgn="base">
              <a:lnSpc>
                <a:spcPct val="110000"/>
              </a:lnSpc>
            </a:pPr>
            <a:r>
              <a:rPr lang="en-US" sz="2000" dirty="0">
                <a:latin typeface="Bookman Old Style" panose="02050604050505020204" pitchFamily="18" charset="0"/>
              </a:rPr>
              <a:t>4-pin stereo output and Composite video output</a:t>
            </a:r>
          </a:p>
          <a:p>
            <a:pPr fontAlgn="base">
              <a:lnSpc>
                <a:spcPct val="110000"/>
              </a:lnSpc>
            </a:pPr>
            <a:r>
              <a:rPr lang="en-US" sz="2000" dirty="0">
                <a:latin typeface="Bookman Old Style" panose="02050604050505020204" pitchFamily="18" charset="0"/>
              </a:rPr>
              <a:t>Full HDMI Port</a:t>
            </a:r>
          </a:p>
          <a:p>
            <a:pPr fontAlgn="base">
              <a:lnSpc>
                <a:spcPct val="110000"/>
              </a:lnSpc>
            </a:pPr>
            <a:r>
              <a:rPr lang="en-US" sz="2000" dirty="0">
                <a:latin typeface="Bookman Old Style" panose="02050604050505020204" pitchFamily="18" charset="0"/>
              </a:rPr>
              <a:t>Raspberry Pi camera port CSI</a:t>
            </a:r>
          </a:p>
          <a:p>
            <a:pPr fontAlgn="base">
              <a:lnSpc>
                <a:spcPct val="110000"/>
              </a:lnSpc>
            </a:pPr>
            <a:r>
              <a:rPr lang="en-US" sz="2000" dirty="0">
                <a:latin typeface="Bookman Old Style" panose="02050604050505020204" pitchFamily="18" charset="0"/>
              </a:rPr>
              <a:t>Raspberry Pi 7"" touch screen display port</a:t>
            </a:r>
          </a:p>
          <a:p>
            <a:pPr fontAlgn="base">
              <a:lnSpc>
                <a:spcPct val="110000"/>
              </a:lnSpc>
            </a:pPr>
            <a:r>
              <a:rPr lang="en-US" sz="2000" dirty="0">
                <a:latin typeface="Bookman Old Style" panose="02050604050505020204" pitchFamily="18" charset="0"/>
              </a:rPr>
              <a:t>Micro SD Socket</a:t>
            </a:r>
          </a:p>
          <a:p>
            <a:pPr fontAlgn="base">
              <a:lnSpc>
                <a:spcPct val="110000"/>
              </a:lnSpc>
            </a:pPr>
            <a:r>
              <a:rPr lang="en-US" sz="2000" dirty="0">
                <a:latin typeface="Bookman Old Style" panose="02050604050505020204" pitchFamily="18" charset="0"/>
              </a:rPr>
              <a:t>Updated power up to 2.5 amp</a:t>
            </a:r>
          </a:p>
          <a:p>
            <a:pPr fontAlgn="base">
              <a:lnSpc>
                <a:spcPct val="110000"/>
              </a:lnSpc>
            </a:pPr>
            <a:r>
              <a:rPr lang="en-US" sz="2000" dirty="0">
                <a:latin typeface="Bookman Old Style" panose="02050604050505020204" pitchFamily="18" charset="0"/>
              </a:rPr>
              <a:t>Power and Actions indications LEDs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="" xmlns:a16="http://schemas.microsoft.com/office/drawing/2014/main" id="{B964CC93-C415-441A-AFAA-64428C667F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1" t="21006" r="6825" b="21152"/>
          <a:stretch/>
        </p:blipFill>
        <p:spPr>
          <a:xfrm rot="16200000">
            <a:off x="6776773" y="2173156"/>
            <a:ext cx="4617493" cy="3087517"/>
          </a:xfr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CF5E9760-A854-4023-8C62-6DD360C05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srihari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B3B6C296-68EB-4724-B00C-BA5B3D913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705D3-37FC-44A8-A6AD-CAC5CE0F7D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86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3 Model B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629" y="1364567"/>
            <a:ext cx="5486400" cy="560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959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44">
            <a:extLst>
              <a:ext uri="{FF2B5EF4-FFF2-40B4-BE49-F238E27FC236}">
                <a16:creationId xmlns="" xmlns:a16="http://schemas.microsoft.com/office/drawing/2014/main" id="{D6EB72F3-112B-43ED-8BC4-A2EE13605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12" y="2296119"/>
            <a:ext cx="3805861" cy="2438052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rgbClr val="008000"/>
                </a:solidFill>
              </a:rPr>
              <a:t>BOARD DESCRIPTION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CE8F2C9-547A-4AC6-A62D-5EBE91703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573" y="576089"/>
            <a:ext cx="7753626" cy="548831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B3ECCB3-D4D5-402C-BD18-50BBE9604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srihari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2B60C48-7ECC-497B-A7FE-55BDD312A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705D3-37FC-44A8-A6AD-CAC5CE0F7D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5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464</Words>
  <Application>Microsoft Office PowerPoint</Application>
  <PresentationFormat>Widescreen</PresentationFormat>
  <Paragraphs>130</Paragraphs>
  <Slides>29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Bookman Old Style</vt:lpstr>
      <vt:lpstr>Calibri</vt:lpstr>
      <vt:lpstr>Calibri Light</vt:lpstr>
      <vt:lpstr>Gill Sans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Arduino &amp; Raspberry Pi Differences</vt:lpstr>
      <vt:lpstr>PowerPoint Presentation</vt:lpstr>
      <vt:lpstr>PowerPoint Presentation</vt:lpstr>
      <vt:lpstr>Raspberry Pi 3 Technical Specifications</vt:lpstr>
      <vt:lpstr>PowerPoint Presentation</vt:lpstr>
      <vt:lpstr>BOARD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PIN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Pi-top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srihari chenna</dc:creator>
  <cp:lastModifiedBy>srihari chenna</cp:lastModifiedBy>
  <cp:revision>11</cp:revision>
  <dcterms:created xsi:type="dcterms:W3CDTF">2020-03-10T16:05:03Z</dcterms:created>
  <dcterms:modified xsi:type="dcterms:W3CDTF">2021-03-03T18:48:40Z</dcterms:modified>
</cp:coreProperties>
</file>